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3644" r:id="rId2"/>
    <p:sldId id="3647" r:id="rId3"/>
    <p:sldId id="3643" r:id="rId4"/>
    <p:sldId id="3646" r:id="rId5"/>
    <p:sldId id="3648" r:id="rId6"/>
    <p:sldId id="364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434" autoAdjust="0"/>
  </p:normalViewPr>
  <p:slideViewPr>
    <p:cSldViewPr snapToGrid="0">
      <p:cViewPr varScale="1">
        <p:scale>
          <a:sx n="64" d="100"/>
          <a:sy n="64" d="100"/>
        </p:scale>
        <p:origin x="78"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47E3AB-5D9D-4525-972C-4D873D2E5EE7}" type="datetimeFigureOut">
              <a:rPr lang="en-US" smtClean="0"/>
              <a:t>5/11/2021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153A13-3264-43E6-A6DE-627BB1853060}" type="slidenum">
              <a:rPr lang="en-US" smtClean="0"/>
              <a:t>‹#›</a:t>
            </a:fld>
            <a:endParaRPr lang="en-US"/>
          </a:p>
        </p:txBody>
      </p:sp>
    </p:spTree>
    <p:extLst>
      <p:ext uri="{BB962C8B-B14F-4D97-AF65-F5344CB8AC3E}">
        <p14:creationId xmlns:p14="http://schemas.microsoft.com/office/powerpoint/2010/main" val="460496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Succession planning is the strategy for establishing  key leadership and technical roles to other members of an organization.</a:t>
            </a:r>
          </a:p>
          <a:p>
            <a:r>
              <a:rPr lang="en-US" dirty="0"/>
              <a:t>It is always start with a strategy.</a:t>
            </a:r>
            <a:r>
              <a:rPr lang="en-US" baseline="0" dirty="0"/>
              <a:t> The management should always key in ensuring that the leadership has set roles that can be used in the process of assigning leadership positions.  </a:t>
            </a:r>
            <a:r>
              <a:rPr lang="en-US" dirty="0"/>
              <a:t>The second step on the entire organization. Developing a talent pipeline is key in ensuring successful planning. Specialized knowledge is essential for successful planning</a:t>
            </a:r>
            <a:r>
              <a:rPr lang="en-US" baseline="0" dirty="0"/>
              <a:t> (</a:t>
            </a:r>
            <a:r>
              <a:rPr lang="en-US" dirty="0"/>
              <a:t>Dávila &amp; </a:t>
            </a:r>
            <a:r>
              <a:rPr lang="en-US" dirty="0" err="1"/>
              <a:t>Piäna-Ramâirez</a:t>
            </a:r>
            <a:r>
              <a:rPr lang="en-US" dirty="0"/>
              <a:t>, 2015).</a:t>
            </a:r>
          </a:p>
          <a:p>
            <a:endParaRPr lang="en-US" dirty="0"/>
          </a:p>
        </p:txBody>
      </p:sp>
      <p:sp>
        <p:nvSpPr>
          <p:cNvPr id="4" name="Slide Number Placeholder 3"/>
          <p:cNvSpPr>
            <a:spLocks noGrp="1"/>
          </p:cNvSpPr>
          <p:nvPr>
            <p:ph type="sldNum" sz="quarter" idx="10"/>
          </p:nvPr>
        </p:nvSpPr>
        <p:spPr/>
        <p:txBody>
          <a:bodyPr/>
          <a:lstStyle/>
          <a:p>
            <a:fld id="{CC153A13-3264-43E6-A6DE-627BB1853060}" type="slidenum">
              <a:rPr lang="en-US" smtClean="0"/>
              <a:t>2</a:t>
            </a:fld>
            <a:endParaRPr lang="en-US"/>
          </a:p>
        </p:txBody>
      </p:sp>
    </p:spTree>
    <p:extLst>
      <p:ext uri="{BB962C8B-B14F-4D97-AF65-F5344CB8AC3E}">
        <p14:creationId xmlns:p14="http://schemas.microsoft.com/office/powerpoint/2010/main" val="3245244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first step in a successful succession planning is to identify key business areas. Sufficient identification of these key areas is key in ensuring that the business has succeeded in identification of the opportunities for training and education. The second step involves a process in which key competences are checked. After that identification of key business positions, developing a succession strategy, implementing success strategies and implementing knowledge transfer plans is an efficient method of ensuring that these success plans have been sufficiently implemented in an amicable manner. Evaluating the success of the implementation plan is the last step in the succession planning process (</a:t>
            </a:r>
            <a:r>
              <a:rPr lang="en-US" dirty="0" err="1"/>
              <a:t>Barker,Kossler</a:t>
            </a:r>
            <a:r>
              <a:rPr lang="en-US" dirty="0"/>
              <a:t> &amp; Wakefield, 2008).</a:t>
            </a:r>
          </a:p>
        </p:txBody>
      </p:sp>
      <p:sp>
        <p:nvSpPr>
          <p:cNvPr id="4" name="Slide Number Placeholder 3"/>
          <p:cNvSpPr>
            <a:spLocks noGrp="1"/>
          </p:cNvSpPr>
          <p:nvPr>
            <p:ph type="sldNum" sz="quarter" idx="10"/>
          </p:nvPr>
        </p:nvSpPr>
        <p:spPr/>
        <p:txBody>
          <a:bodyPr/>
          <a:lstStyle/>
          <a:p>
            <a:fld id="{CC153A13-3264-43E6-A6DE-627BB1853060}" type="slidenum">
              <a:rPr lang="en-US" smtClean="0"/>
              <a:t>3</a:t>
            </a:fld>
            <a:endParaRPr lang="en-US"/>
          </a:p>
        </p:txBody>
      </p:sp>
    </p:spTree>
    <p:extLst>
      <p:ext uri="{BB962C8B-B14F-4D97-AF65-F5344CB8AC3E}">
        <p14:creationId xmlns:p14="http://schemas.microsoft.com/office/powerpoint/2010/main" val="1787336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the</a:t>
            </a:r>
            <a:r>
              <a:rPr lang="en-US" baseline="0" dirty="0"/>
              <a:t> business to grow, there is a need to adopt key skills that would enhance succession planning. The first skill is communication. The business should develop key skills that would enhance the communication process to improve how teams engage with one another. The second skill involves decision making process. This skill is key in the improvement of business engagement process through strategizing. A key manager should develop the skill in which team members must have the capacity to plan and strategize their future. This is a key plan that ensures that a business has achieved its success. Team building is another skill that is required to ensure that a business has achieved its planned goals and skills. This is a skill that ensures that a business has completely achieved its goals. The adoption of technical skills and knowledge is the last step that ensures that a business has achieved its goals (</a:t>
            </a:r>
            <a:r>
              <a:rPr lang="en-US" dirty="0"/>
              <a:t>Dahlke, 2012).</a:t>
            </a:r>
          </a:p>
        </p:txBody>
      </p:sp>
      <p:sp>
        <p:nvSpPr>
          <p:cNvPr id="4" name="Slide Number Placeholder 3"/>
          <p:cNvSpPr>
            <a:spLocks noGrp="1"/>
          </p:cNvSpPr>
          <p:nvPr>
            <p:ph type="sldNum" sz="quarter" idx="10"/>
          </p:nvPr>
        </p:nvSpPr>
        <p:spPr/>
        <p:txBody>
          <a:bodyPr/>
          <a:lstStyle/>
          <a:p>
            <a:fld id="{CC153A13-3264-43E6-A6DE-627BB1853060}" type="slidenum">
              <a:rPr lang="en-US" smtClean="0"/>
              <a:t>4</a:t>
            </a:fld>
            <a:endParaRPr lang="en-US"/>
          </a:p>
        </p:txBody>
      </p:sp>
    </p:spTree>
    <p:extLst>
      <p:ext uri="{BB962C8B-B14F-4D97-AF65-F5344CB8AC3E}">
        <p14:creationId xmlns:p14="http://schemas.microsoft.com/office/powerpoint/2010/main" val="37994271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sum it up, a successful succession planning should clarify the vision of the organization. A vision usually gives the blueprint</a:t>
            </a:r>
            <a:r>
              <a:rPr lang="en-US" baseline="0" dirty="0"/>
              <a:t> for the organization to develop a successful plan that would improve the process of successful succession plans.  </a:t>
            </a:r>
            <a:r>
              <a:rPr lang="en-US" dirty="0"/>
              <a:t>The second step should involve identification of business objectives. The third step should involve identification of leadership requirements. Creating a development process is the other step that improves business </a:t>
            </a:r>
            <a:r>
              <a:rPr lang="en-US"/>
              <a:t>performance. The </a:t>
            </a:r>
            <a:r>
              <a:rPr lang="en-US" dirty="0"/>
              <a:t>last step is implementation of the successful plan. </a:t>
            </a:r>
          </a:p>
          <a:p>
            <a:endParaRPr lang="en-US" dirty="0"/>
          </a:p>
        </p:txBody>
      </p:sp>
      <p:sp>
        <p:nvSpPr>
          <p:cNvPr id="4" name="Slide Number Placeholder 3"/>
          <p:cNvSpPr>
            <a:spLocks noGrp="1"/>
          </p:cNvSpPr>
          <p:nvPr>
            <p:ph type="sldNum" sz="quarter" idx="10"/>
          </p:nvPr>
        </p:nvSpPr>
        <p:spPr/>
        <p:txBody>
          <a:bodyPr/>
          <a:lstStyle/>
          <a:p>
            <a:fld id="{CC153A13-3264-43E6-A6DE-627BB1853060}" type="slidenum">
              <a:rPr lang="en-US" smtClean="0"/>
              <a:t>5</a:t>
            </a:fld>
            <a:endParaRPr lang="en-US"/>
          </a:p>
        </p:txBody>
      </p:sp>
    </p:spTree>
    <p:extLst>
      <p:ext uri="{BB962C8B-B14F-4D97-AF65-F5344CB8AC3E}">
        <p14:creationId xmlns:p14="http://schemas.microsoft.com/office/powerpoint/2010/main" val="878994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E07F69-7861-4524-AB46-50667745DE08}"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8BB2E0-789C-456E-9623-88E08086F278}" type="slidenum">
              <a:rPr lang="en-US" smtClean="0"/>
              <a:t>‹#›</a:t>
            </a:fld>
            <a:endParaRPr lang="en-US"/>
          </a:p>
        </p:txBody>
      </p:sp>
    </p:spTree>
    <p:extLst>
      <p:ext uri="{BB962C8B-B14F-4D97-AF65-F5344CB8AC3E}">
        <p14:creationId xmlns:p14="http://schemas.microsoft.com/office/powerpoint/2010/main" val="1955297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E07F69-7861-4524-AB46-50667745DE08}"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8BB2E0-789C-456E-9623-88E08086F278}" type="slidenum">
              <a:rPr lang="en-US" smtClean="0"/>
              <a:t>‹#›</a:t>
            </a:fld>
            <a:endParaRPr lang="en-US"/>
          </a:p>
        </p:txBody>
      </p:sp>
    </p:spTree>
    <p:extLst>
      <p:ext uri="{BB962C8B-B14F-4D97-AF65-F5344CB8AC3E}">
        <p14:creationId xmlns:p14="http://schemas.microsoft.com/office/powerpoint/2010/main" val="1466712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E07F69-7861-4524-AB46-50667745DE08}"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8BB2E0-789C-456E-9623-88E08086F27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468238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E07F69-7861-4524-AB46-50667745DE08}"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8BB2E0-789C-456E-9623-88E08086F278}" type="slidenum">
              <a:rPr lang="en-US" smtClean="0"/>
              <a:t>‹#›</a:t>
            </a:fld>
            <a:endParaRPr lang="en-US"/>
          </a:p>
        </p:txBody>
      </p:sp>
    </p:spTree>
    <p:extLst>
      <p:ext uri="{BB962C8B-B14F-4D97-AF65-F5344CB8AC3E}">
        <p14:creationId xmlns:p14="http://schemas.microsoft.com/office/powerpoint/2010/main" val="41603254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E07F69-7861-4524-AB46-50667745DE08}"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8BB2E0-789C-456E-9623-88E08086F27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09892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E07F69-7861-4524-AB46-50667745DE08}"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8BB2E0-789C-456E-9623-88E08086F278}" type="slidenum">
              <a:rPr lang="en-US" smtClean="0"/>
              <a:t>‹#›</a:t>
            </a:fld>
            <a:endParaRPr lang="en-US"/>
          </a:p>
        </p:txBody>
      </p:sp>
    </p:spTree>
    <p:extLst>
      <p:ext uri="{BB962C8B-B14F-4D97-AF65-F5344CB8AC3E}">
        <p14:creationId xmlns:p14="http://schemas.microsoft.com/office/powerpoint/2010/main" val="2706086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E07F69-7861-4524-AB46-50667745DE08}"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8BB2E0-789C-456E-9623-88E08086F278}" type="slidenum">
              <a:rPr lang="en-US" smtClean="0"/>
              <a:t>‹#›</a:t>
            </a:fld>
            <a:endParaRPr lang="en-US"/>
          </a:p>
        </p:txBody>
      </p:sp>
    </p:spTree>
    <p:extLst>
      <p:ext uri="{BB962C8B-B14F-4D97-AF65-F5344CB8AC3E}">
        <p14:creationId xmlns:p14="http://schemas.microsoft.com/office/powerpoint/2010/main" val="33349459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E07F69-7861-4524-AB46-50667745DE08}"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8BB2E0-789C-456E-9623-88E08086F278}" type="slidenum">
              <a:rPr lang="en-US" smtClean="0"/>
              <a:t>‹#›</a:t>
            </a:fld>
            <a:endParaRPr lang="en-US"/>
          </a:p>
        </p:txBody>
      </p:sp>
    </p:spTree>
    <p:extLst>
      <p:ext uri="{BB962C8B-B14F-4D97-AF65-F5344CB8AC3E}">
        <p14:creationId xmlns:p14="http://schemas.microsoft.com/office/powerpoint/2010/main" val="178987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E07F69-7861-4524-AB46-50667745DE08}"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8BB2E0-789C-456E-9623-88E08086F278}" type="slidenum">
              <a:rPr lang="en-US" smtClean="0"/>
              <a:t>‹#›</a:t>
            </a:fld>
            <a:endParaRPr lang="en-US"/>
          </a:p>
        </p:txBody>
      </p:sp>
    </p:spTree>
    <p:extLst>
      <p:ext uri="{BB962C8B-B14F-4D97-AF65-F5344CB8AC3E}">
        <p14:creationId xmlns:p14="http://schemas.microsoft.com/office/powerpoint/2010/main" val="3017597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E07F69-7861-4524-AB46-50667745DE08}"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8BB2E0-789C-456E-9623-88E08086F278}" type="slidenum">
              <a:rPr lang="en-US" smtClean="0"/>
              <a:t>‹#›</a:t>
            </a:fld>
            <a:endParaRPr lang="en-US"/>
          </a:p>
        </p:txBody>
      </p:sp>
    </p:spTree>
    <p:extLst>
      <p:ext uri="{BB962C8B-B14F-4D97-AF65-F5344CB8AC3E}">
        <p14:creationId xmlns:p14="http://schemas.microsoft.com/office/powerpoint/2010/main" val="4026586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E07F69-7861-4524-AB46-50667745DE08}"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8BB2E0-789C-456E-9623-88E08086F278}" type="slidenum">
              <a:rPr lang="en-US" smtClean="0"/>
              <a:t>‹#›</a:t>
            </a:fld>
            <a:endParaRPr lang="en-US"/>
          </a:p>
        </p:txBody>
      </p:sp>
    </p:spTree>
    <p:extLst>
      <p:ext uri="{BB962C8B-B14F-4D97-AF65-F5344CB8AC3E}">
        <p14:creationId xmlns:p14="http://schemas.microsoft.com/office/powerpoint/2010/main" val="72625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E07F69-7861-4524-AB46-50667745DE08}"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8BB2E0-789C-456E-9623-88E08086F278}" type="slidenum">
              <a:rPr lang="en-US" smtClean="0"/>
              <a:t>‹#›</a:t>
            </a:fld>
            <a:endParaRPr lang="en-US"/>
          </a:p>
        </p:txBody>
      </p:sp>
    </p:spTree>
    <p:extLst>
      <p:ext uri="{BB962C8B-B14F-4D97-AF65-F5344CB8AC3E}">
        <p14:creationId xmlns:p14="http://schemas.microsoft.com/office/powerpoint/2010/main" val="929926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E07F69-7861-4524-AB46-50667745DE08}"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8BB2E0-789C-456E-9623-88E08086F278}" type="slidenum">
              <a:rPr lang="en-US" smtClean="0"/>
              <a:t>‹#›</a:t>
            </a:fld>
            <a:endParaRPr lang="en-US"/>
          </a:p>
        </p:txBody>
      </p:sp>
    </p:spTree>
    <p:extLst>
      <p:ext uri="{BB962C8B-B14F-4D97-AF65-F5344CB8AC3E}">
        <p14:creationId xmlns:p14="http://schemas.microsoft.com/office/powerpoint/2010/main" val="2273948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E07F69-7861-4524-AB46-50667745DE08}"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8BB2E0-789C-456E-9623-88E08086F278}" type="slidenum">
              <a:rPr lang="en-US" smtClean="0"/>
              <a:t>‹#›</a:t>
            </a:fld>
            <a:endParaRPr lang="en-US"/>
          </a:p>
        </p:txBody>
      </p:sp>
    </p:spTree>
    <p:extLst>
      <p:ext uri="{BB962C8B-B14F-4D97-AF65-F5344CB8AC3E}">
        <p14:creationId xmlns:p14="http://schemas.microsoft.com/office/powerpoint/2010/main" val="1017605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E07F69-7861-4524-AB46-50667745DE08}"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8BB2E0-789C-456E-9623-88E08086F278}" type="slidenum">
              <a:rPr lang="en-US" smtClean="0"/>
              <a:t>‹#›</a:t>
            </a:fld>
            <a:endParaRPr lang="en-US"/>
          </a:p>
        </p:txBody>
      </p:sp>
    </p:spTree>
    <p:extLst>
      <p:ext uri="{BB962C8B-B14F-4D97-AF65-F5344CB8AC3E}">
        <p14:creationId xmlns:p14="http://schemas.microsoft.com/office/powerpoint/2010/main" val="1190447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AE07F69-7861-4524-AB46-50667745DE08}"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8BB2E0-789C-456E-9623-88E08086F278}" type="slidenum">
              <a:rPr lang="en-US" smtClean="0"/>
              <a:t>‹#›</a:t>
            </a:fld>
            <a:endParaRPr lang="en-US"/>
          </a:p>
        </p:txBody>
      </p:sp>
    </p:spTree>
    <p:extLst>
      <p:ext uri="{BB962C8B-B14F-4D97-AF65-F5344CB8AC3E}">
        <p14:creationId xmlns:p14="http://schemas.microsoft.com/office/powerpoint/2010/main" val="3602982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AE07F69-7861-4524-AB46-50667745DE08}" type="datetimeFigureOut">
              <a:rPr lang="en-US" smtClean="0"/>
              <a:t>5/11/2021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68BB2E0-789C-456E-9623-88E08086F278}" type="slidenum">
              <a:rPr lang="en-US" smtClean="0"/>
              <a:t>‹#›</a:t>
            </a:fld>
            <a:endParaRPr lang="en-US"/>
          </a:p>
        </p:txBody>
      </p:sp>
    </p:spTree>
    <p:extLst>
      <p:ext uri="{BB962C8B-B14F-4D97-AF65-F5344CB8AC3E}">
        <p14:creationId xmlns:p14="http://schemas.microsoft.com/office/powerpoint/2010/main" val="41210072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Success Planning </a:t>
            </a:r>
          </a:p>
        </p:txBody>
      </p:sp>
      <p:sp>
        <p:nvSpPr>
          <p:cNvPr id="3" name="Subtitle 2"/>
          <p:cNvSpPr>
            <a:spLocks noGrp="1"/>
          </p:cNvSpPr>
          <p:nvPr>
            <p:ph type="subTitle" idx="1"/>
          </p:nvPr>
        </p:nvSpPr>
        <p:spPr/>
        <p:txBody>
          <a:bodyPr/>
          <a:lstStyle/>
          <a:p>
            <a:r>
              <a:rPr lang="en-US" dirty="0"/>
              <a:t>Organization Level</a:t>
            </a:r>
          </a:p>
        </p:txBody>
      </p:sp>
    </p:spTree>
    <p:extLst>
      <p:ext uri="{BB962C8B-B14F-4D97-AF65-F5344CB8AC3E}">
        <p14:creationId xmlns:p14="http://schemas.microsoft.com/office/powerpoint/2010/main" val="2251495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p>
        </p:txBody>
      </p:sp>
      <p:sp>
        <p:nvSpPr>
          <p:cNvPr id="3" name="Content Placeholder 2"/>
          <p:cNvSpPr>
            <a:spLocks noGrp="1"/>
          </p:cNvSpPr>
          <p:nvPr>
            <p:ph idx="1"/>
          </p:nvPr>
        </p:nvSpPr>
        <p:spPr/>
        <p:txBody>
          <a:bodyPr/>
          <a:lstStyle/>
          <a:p>
            <a:r>
              <a:rPr lang="en-US" dirty="0"/>
              <a:t>Succession planning is the strategy for establishing  key leadership and technical roles to other members of an organization.</a:t>
            </a:r>
          </a:p>
          <a:p>
            <a:r>
              <a:rPr lang="en-US" dirty="0"/>
              <a:t>It is always start with a strategy </a:t>
            </a:r>
          </a:p>
          <a:p>
            <a:r>
              <a:rPr lang="en-US" dirty="0"/>
              <a:t>The second step on the entire organization</a:t>
            </a:r>
          </a:p>
          <a:p>
            <a:r>
              <a:rPr lang="en-US" dirty="0"/>
              <a:t>Developing a talent pipeline is key in ensuring successful planning</a:t>
            </a:r>
          </a:p>
          <a:p>
            <a:r>
              <a:rPr lang="en-US" dirty="0"/>
              <a:t>Specialized knowledge is essential for successful planning </a:t>
            </a:r>
          </a:p>
        </p:txBody>
      </p:sp>
    </p:spTree>
    <p:extLst>
      <p:ext uri="{BB962C8B-B14F-4D97-AF65-F5344CB8AC3E}">
        <p14:creationId xmlns:p14="http://schemas.microsoft.com/office/powerpoint/2010/main" val="1772038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74D0B3DB-2D36-4D1B-8AB5-5BB9E997348F}"/>
              </a:ext>
            </a:extLst>
          </p:cNvPr>
          <p:cNvSpPr/>
          <p:nvPr/>
        </p:nvSpPr>
        <p:spPr>
          <a:xfrm>
            <a:off x="4885386" y="2556059"/>
            <a:ext cx="1541003" cy="857860"/>
          </a:xfrm>
          <a:custGeom>
            <a:avLst/>
            <a:gdLst>
              <a:gd name="connsiteX0" fmla="*/ 0 w 1541003"/>
              <a:gd name="connsiteY0" fmla="*/ 0 h 770501"/>
              <a:gd name="connsiteX1" fmla="*/ 1541003 w 1541003"/>
              <a:gd name="connsiteY1" fmla="*/ 0 h 770501"/>
              <a:gd name="connsiteX2" fmla="*/ 1541003 w 1541003"/>
              <a:gd name="connsiteY2" fmla="*/ 770501 h 770501"/>
              <a:gd name="connsiteX3" fmla="*/ 0 w 1541003"/>
              <a:gd name="connsiteY3" fmla="*/ 770501 h 770501"/>
              <a:gd name="connsiteX4" fmla="*/ 0 w 1541003"/>
              <a:gd name="connsiteY4" fmla="*/ 0 h 770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1003" h="770501">
                <a:moveTo>
                  <a:pt x="0" y="0"/>
                </a:moveTo>
                <a:lnTo>
                  <a:pt x="1541003" y="0"/>
                </a:lnTo>
                <a:lnTo>
                  <a:pt x="1541003" y="770501"/>
                </a:lnTo>
                <a:lnTo>
                  <a:pt x="0" y="770501"/>
                </a:lnTo>
                <a:lnTo>
                  <a:pt x="0" y="0"/>
                </a:lnTo>
                <a:close/>
              </a:path>
            </a:pathLst>
          </a:custGeom>
          <a:solidFill>
            <a:srgbClr val="000066"/>
          </a:solidFill>
          <a:ln w="50800" cmpd="thickThin">
            <a:solidFill>
              <a:srgbClr val="FFCC00"/>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400">
              <a:lnSpc>
                <a:spcPct val="90000"/>
              </a:lnSpc>
              <a:spcBef>
                <a:spcPct val="0"/>
              </a:spcBef>
              <a:spcAft>
                <a:spcPct val="35000"/>
              </a:spcAft>
            </a:pPr>
            <a:r>
              <a:rPr lang="en-GB" sz="1600" b="1" dirty="0">
                <a:solidFill>
                  <a:srgbClr val="FFCC00"/>
                </a:solidFill>
              </a:rPr>
              <a:t>Step 2: Develop Succession Strategies </a:t>
            </a:r>
          </a:p>
        </p:txBody>
      </p:sp>
      <p:cxnSp>
        <p:nvCxnSpPr>
          <p:cNvPr id="20" name="Straight Connector 19">
            <a:extLst>
              <a:ext uri="{FF2B5EF4-FFF2-40B4-BE49-F238E27FC236}">
                <a16:creationId xmlns:a16="http://schemas.microsoft.com/office/drawing/2014/main" id="{AFD1E126-F726-44EB-A02F-B1F61B99E016}"/>
              </a:ext>
            </a:extLst>
          </p:cNvPr>
          <p:cNvCxnSpPr/>
          <p:nvPr/>
        </p:nvCxnSpPr>
        <p:spPr bwMode="auto">
          <a:xfrm flipH="1" flipV="1">
            <a:off x="2313868" y="2652268"/>
            <a:ext cx="204480" cy="141235"/>
          </a:xfrm>
          <a:prstGeom prst="line">
            <a:avLst/>
          </a:prstGeom>
          <a:solidFill>
            <a:schemeClr val="bg1"/>
          </a:solidFill>
          <a:ln w="19050" cap="flat" cmpd="sng" algn="ctr">
            <a:solidFill>
              <a:schemeClr val="tx1"/>
            </a:solidFill>
            <a:prstDash val="solid"/>
            <a:round/>
            <a:headEnd type="none" w="med" len="med"/>
            <a:tailEnd type="none" w="med" len="med"/>
          </a:ln>
          <a:effectLst/>
        </p:spPr>
      </p:cxnSp>
      <p:sp>
        <p:nvSpPr>
          <p:cNvPr id="21" name="Rectangle 20">
            <a:extLst>
              <a:ext uri="{FF2B5EF4-FFF2-40B4-BE49-F238E27FC236}">
                <a16:creationId xmlns:a16="http://schemas.microsoft.com/office/drawing/2014/main" id="{ACE5E771-DBEE-4DB0-AB7A-B858BD665C3D}"/>
              </a:ext>
            </a:extLst>
          </p:cNvPr>
          <p:cNvSpPr/>
          <p:nvPr/>
        </p:nvSpPr>
        <p:spPr bwMode="auto">
          <a:xfrm>
            <a:off x="3411347" y="6237313"/>
            <a:ext cx="184731" cy="246221"/>
          </a:xfrm>
          <a:prstGeom prst="rect">
            <a:avLst/>
          </a:prstGeom>
          <a:solidFill>
            <a:schemeClr val="bg1"/>
          </a:solidFill>
          <a:ln w="3175" cap="flat" cmpd="sng" algn="ctr">
            <a:solidFill>
              <a:schemeClr val="bg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endParaRPr lang="en-US" sz="1500" baseline="-25000" dirty="0">
              <a:solidFill>
                <a:schemeClr val="bg1"/>
              </a:solidFill>
              <a:latin typeface="Arial" pitchFamily="-109" charset="0"/>
            </a:endParaRPr>
          </a:p>
        </p:txBody>
      </p:sp>
      <p:cxnSp>
        <p:nvCxnSpPr>
          <p:cNvPr id="8" name="Straight Arrow Connector 7"/>
          <p:cNvCxnSpPr/>
          <p:nvPr/>
        </p:nvCxnSpPr>
        <p:spPr>
          <a:xfrm>
            <a:off x="5129234" y="4457875"/>
            <a:ext cx="1226617"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29" name="Group 28"/>
          <p:cNvGrpSpPr/>
          <p:nvPr/>
        </p:nvGrpSpPr>
        <p:grpSpPr>
          <a:xfrm>
            <a:off x="1543368" y="756540"/>
            <a:ext cx="8225040" cy="5906687"/>
            <a:chOff x="1543368" y="756540"/>
            <a:chExt cx="8225040" cy="5906687"/>
          </a:xfrm>
        </p:grpSpPr>
        <p:sp>
          <p:nvSpPr>
            <p:cNvPr id="10" name="Freeform: Shape 9">
              <a:extLst>
                <a:ext uri="{FF2B5EF4-FFF2-40B4-BE49-F238E27FC236}">
                  <a16:creationId xmlns:a16="http://schemas.microsoft.com/office/drawing/2014/main" id="{608A5728-3E42-4506-9892-AA282FF69591}"/>
                </a:ext>
              </a:extLst>
            </p:cNvPr>
            <p:cNvSpPr/>
            <p:nvPr/>
          </p:nvSpPr>
          <p:spPr>
            <a:xfrm>
              <a:off x="4077325" y="756540"/>
              <a:ext cx="2460452" cy="1012252"/>
            </a:xfrm>
            <a:custGeom>
              <a:avLst/>
              <a:gdLst>
                <a:gd name="connsiteX0" fmla="*/ 0 w 1541003"/>
                <a:gd name="connsiteY0" fmla="*/ 0 h 770501"/>
                <a:gd name="connsiteX1" fmla="*/ 1541003 w 1541003"/>
                <a:gd name="connsiteY1" fmla="*/ 0 h 770501"/>
                <a:gd name="connsiteX2" fmla="*/ 1541003 w 1541003"/>
                <a:gd name="connsiteY2" fmla="*/ 770501 h 770501"/>
                <a:gd name="connsiteX3" fmla="*/ 0 w 1541003"/>
                <a:gd name="connsiteY3" fmla="*/ 770501 h 770501"/>
                <a:gd name="connsiteX4" fmla="*/ 0 w 1541003"/>
                <a:gd name="connsiteY4" fmla="*/ 0 h 770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1003" h="770501">
                  <a:moveTo>
                    <a:pt x="0" y="0"/>
                  </a:moveTo>
                  <a:lnTo>
                    <a:pt x="1541003" y="0"/>
                  </a:lnTo>
                  <a:lnTo>
                    <a:pt x="1541003" y="770501"/>
                  </a:lnTo>
                  <a:lnTo>
                    <a:pt x="0" y="770501"/>
                  </a:lnTo>
                  <a:lnTo>
                    <a:pt x="0" y="0"/>
                  </a:lnTo>
                  <a:close/>
                </a:path>
              </a:pathLst>
            </a:custGeom>
            <a:solidFill>
              <a:srgbClr val="000066"/>
            </a:solidFill>
            <a:ln w="50800" cmpd="thickThin">
              <a:solidFill>
                <a:srgbClr val="FFCC00"/>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400">
                <a:lnSpc>
                  <a:spcPct val="90000"/>
                </a:lnSpc>
                <a:spcBef>
                  <a:spcPct val="0"/>
                </a:spcBef>
                <a:spcAft>
                  <a:spcPct val="35000"/>
                </a:spcAft>
              </a:pPr>
              <a:r>
                <a:rPr lang="en-GB" sz="2400" b="1" dirty="0">
                  <a:solidFill>
                    <a:srgbClr val="FFCC00"/>
                  </a:solidFill>
                </a:rPr>
                <a:t>Step 1: Identify Key Business Areas</a:t>
              </a:r>
            </a:p>
          </p:txBody>
        </p:sp>
        <p:sp>
          <p:nvSpPr>
            <p:cNvPr id="11" name="Freeform: Shape 10">
              <a:extLst>
                <a:ext uri="{FF2B5EF4-FFF2-40B4-BE49-F238E27FC236}">
                  <a16:creationId xmlns:a16="http://schemas.microsoft.com/office/drawing/2014/main" id="{13E59CA2-4158-4035-901B-D4B57C294519}"/>
                </a:ext>
              </a:extLst>
            </p:cNvPr>
            <p:cNvSpPr/>
            <p:nvPr/>
          </p:nvSpPr>
          <p:spPr>
            <a:xfrm>
              <a:off x="1543368" y="2564909"/>
              <a:ext cx="1541003" cy="857860"/>
            </a:xfrm>
            <a:custGeom>
              <a:avLst/>
              <a:gdLst>
                <a:gd name="connsiteX0" fmla="*/ 0 w 1541003"/>
                <a:gd name="connsiteY0" fmla="*/ 0 h 770501"/>
                <a:gd name="connsiteX1" fmla="*/ 1541003 w 1541003"/>
                <a:gd name="connsiteY1" fmla="*/ 0 h 770501"/>
                <a:gd name="connsiteX2" fmla="*/ 1541003 w 1541003"/>
                <a:gd name="connsiteY2" fmla="*/ 770501 h 770501"/>
                <a:gd name="connsiteX3" fmla="*/ 0 w 1541003"/>
                <a:gd name="connsiteY3" fmla="*/ 770501 h 770501"/>
                <a:gd name="connsiteX4" fmla="*/ 0 w 1541003"/>
                <a:gd name="connsiteY4" fmla="*/ 0 h 770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1003" h="770501">
                  <a:moveTo>
                    <a:pt x="0" y="0"/>
                  </a:moveTo>
                  <a:lnTo>
                    <a:pt x="1541003" y="0"/>
                  </a:lnTo>
                  <a:lnTo>
                    <a:pt x="1541003" y="770501"/>
                  </a:lnTo>
                  <a:lnTo>
                    <a:pt x="0" y="770501"/>
                  </a:lnTo>
                  <a:lnTo>
                    <a:pt x="0" y="0"/>
                  </a:lnTo>
                  <a:close/>
                </a:path>
              </a:pathLst>
            </a:custGeom>
            <a:solidFill>
              <a:srgbClr val="000066"/>
            </a:solidFill>
            <a:ln w="50800" cmpd="thickThin">
              <a:solidFill>
                <a:srgbClr val="FFCC00"/>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400">
                <a:lnSpc>
                  <a:spcPct val="90000"/>
                </a:lnSpc>
                <a:spcBef>
                  <a:spcPct val="0"/>
                </a:spcBef>
                <a:spcAft>
                  <a:spcPct val="35000"/>
                </a:spcAft>
              </a:pPr>
              <a:r>
                <a:rPr lang="de-DE" sz="1600" b="1" dirty="0">
                  <a:solidFill>
                    <a:srgbClr val="FFCC00"/>
                  </a:solidFill>
                </a:rPr>
                <a:t>Check for competences </a:t>
              </a:r>
            </a:p>
          </p:txBody>
        </p:sp>
        <p:sp>
          <p:nvSpPr>
            <p:cNvPr id="12" name="Freeform: Shape 11">
              <a:extLst>
                <a:ext uri="{FF2B5EF4-FFF2-40B4-BE49-F238E27FC236}">
                  <a16:creationId xmlns:a16="http://schemas.microsoft.com/office/drawing/2014/main" id="{BE35F331-F193-4B46-89AF-15789AECB42C}"/>
                </a:ext>
              </a:extLst>
            </p:cNvPr>
            <p:cNvSpPr/>
            <p:nvPr/>
          </p:nvSpPr>
          <p:spPr>
            <a:xfrm>
              <a:off x="3587576" y="4002792"/>
              <a:ext cx="1541003" cy="857860"/>
            </a:xfrm>
            <a:custGeom>
              <a:avLst/>
              <a:gdLst>
                <a:gd name="connsiteX0" fmla="*/ 0 w 1541003"/>
                <a:gd name="connsiteY0" fmla="*/ 0 h 770501"/>
                <a:gd name="connsiteX1" fmla="*/ 1541003 w 1541003"/>
                <a:gd name="connsiteY1" fmla="*/ 0 h 770501"/>
                <a:gd name="connsiteX2" fmla="*/ 1541003 w 1541003"/>
                <a:gd name="connsiteY2" fmla="*/ 770501 h 770501"/>
                <a:gd name="connsiteX3" fmla="*/ 0 w 1541003"/>
                <a:gd name="connsiteY3" fmla="*/ 770501 h 770501"/>
                <a:gd name="connsiteX4" fmla="*/ 0 w 1541003"/>
                <a:gd name="connsiteY4" fmla="*/ 0 h 770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1003" h="770501">
                  <a:moveTo>
                    <a:pt x="0" y="0"/>
                  </a:moveTo>
                  <a:lnTo>
                    <a:pt x="1541003" y="0"/>
                  </a:lnTo>
                  <a:lnTo>
                    <a:pt x="1541003" y="770501"/>
                  </a:lnTo>
                  <a:lnTo>
                    <a:pt x="0" y="770501"/>
                  </a:lnTo>
                  <a:lnTo>
                    <a:pt x="0" y="0"/>
                  </a:lnTo>
                  <a:close/>
                </a:path>
              </a:pathLst>
            </a:custGeom>
            <a:solidFill>
              <a:srgbClr val="000066"/>
            </a:solidFill>
            <a:ln w="50800" cmpd="thickThin">
              <a:solidFill>
                <a:srgbClr val="FFCC00"/>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400">
                <a:lnSpc>
                  <a:spcPct val="90000"/>
                </a:lnSpc>
                <a:spcBef>
                  <a:spcPct val="0"/>
                </a:spcBef>
                <a:spcAft>
                  <a:spcPct val="35000"/>
                </a:spcAft>
              </a:pPr>
              <a:r>
                <a:rPr lang="de-DE" sz="1600" b="1" dirty="0">
                  <a:solidFill>
                    <a:srgbClr val="FFCC00"/>
                  </a:solidFill>
                </a:rPr>
                <a:t>Identify Key Positions </a:t>
              </a:r>
            </a:p>
          </p:txBody>
        </p:sp>
        <p:sp>
          <p:nvSpPr>
            <p:cNvPr id="14" name="Freeform: Shape 13">
              <a:extLst>
                <a:ext uri="{FF2B5EF4-FFF2-40B4-BE49-F238E27FC236}">
                  <a16:creationId xmlns:a16="http://schemas.microsoft.com/office/drawing/2014/main" id="{58AC8785-8F48-4801-9658-EEA7598FA478}"/>
                </a:ext>
              </a:extLst>
            </p:cNvPr>
            <p:cNvSpPr/>
            <p:nvPr/>
          </p:nvSpPr>
          <p:spPr>
            <a:xfrm>
              <a:off x="4996774" y="5732676"/>
              <a:ext cx="1541003" cy="930551"/>
            </a:xfrm>
            <a:custGeom>
              <a:avLst/>
              <a:gdLst>
                <a:gd name="connsiteX0" fmla="*/ 0 w 1541003"/>
                <a:gd name="connsiteY0" fmla="*/ 0 h 770501"/>
                <a:gd name="connsiteX1" fmla="*/ 1541003 w 1541003"/>
                <a:gd name="connsiteY1" fmla="*/ 0 h 770501"/>
                <a:gd name="connsiteX2" fmla="*/ 1541003 w 1541003"/>
                <a:gd name="connsiteY2" fmla="*/ 770501 h 770501"/>
                <a:gd name="connsiteX3" fmla="*/ 0 w 1541003"/>
                <a:gd name="connsiteY3" fmla="*/ 770501 h 770501"/>
                <a:gd name="connsiteX4" fmla="*/ 0 w 1541003"/>
                <a:gd name="connsiteY4" fmla="*/ 0 h 770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1003" h="770501">
                  <a:moveTo>
                    <a:pt x="0" y="0"/>
                  </a:moveTo>
                  <a:lnTo>
                    <a:pt x="1541003" y="0"/>
                  </a:lnTo>
                  <a:lnTo>
                    <a:pt x="1541003" y="770501"/>
                  </a:lnTo>
                  <a:lnTo>
                    <a:pt x="0" y="770501"/>
                  </a:lnTo>
                  <a:lnTo>
                    <a:pt x="0" y="0"/>
                  </a:lnTo>
                  <a:close/>
                </a:path>
              </a:pathLst>
            </a:custGeom>
            <a:solidFill>
              <a:srgbClr val="000066"/>
            </a:solidFill>
            <a:ln w="50800" cmpd="thickThin">
              <a:solidFill>
                <a:srgbClr val="FFCC00"/>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400">
                <a:lnSpc>
                  <a:spcPct val="90000"/>
                </a:lnSpc>
                <a:spcBef>
                  <a:spcPct val="0"/>
                </a:spcBef>
                <a:spcAft>
                  <a:spcPct val="35000"/>
                </a:spcAft>
              </a:pPr>
              <a:r>
                <a:rPr lang="en-GB" sz="1600" b="1" dirty="0">
                  <a:solidFill>
                    <a:srgbClr val="FFCC00"/>
                  </a:solidFill>
                </a:rPr>
                <a:t>Step 3: Evaluate Effectiveness </a:t>
              </a:r>
            </a:p>
          </p:txBody>
        </p:sp>
        <p:sp>
          <p:nvSpPr>
            <p:cNvPr id="15" name="Freeform: Shape 14">
              <a:extLst>
                <a:ext uri="{FF2B5EF4-FFF2-40B4-BE49-F238E27FC236}">
                  <a16:creationId xmlns:a16="http://schemas.microsoft.com/office/drawing/2014/main" id="{5730F569-689C-4F9E-8020-D4BE82682E28}"/>
                </a:ext>
              </a:extLst>
            </p:cNvPr>
            <p:cNvSpPr/>
            <p:nvPr/>
          </p:nvSpPr>
          <p:spPr>
            <a:xfrm>
              <a:off x="8227405" y="2793503"/>
              <a:ext cx="1541003" cy="857860"/>
            </a:xfrm>
            <a:custGeom>
              <a:avLst/>
              <a:gdLst>
                <a:gd name="connsiteX0" fmla="*/ 0 w 1541003"/>
                <a:gd name="connsiteY0" fmla="*/ 0 h 770501"/>
                <a:gd name="connsiteX1" fmla="*/ 1541003 w 1541003"/>
                <a:gd name="connsiteY1" fmla="*/ 0 h 770501"/>
                <a:gd name="connsiteX2" fmla="*/ 1541003 w 1541003"/>
                <a:gd name="connsiteY2" fmla="*/ 770501 h 770501"/>
                <a:gd name="connsiteX3" fmla="*/ 0 w 1541003"/>
                <a:gd name="connsiteY3" fmla="*/ 770501 h 770501"/>
                <a:gd name="connsiteX4" fmla="*/ 0 w 1541003"/>
                <a:gd name="connsiteY4" fmla="*/ 0 h 770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1003" h="770501">
                  <a:moveTo>
                    <a:pt x="0" y="0"/>
                  </a:moveTo>
                  <a:lnTo>
                    <a:pt x="1541003" y="0"/>
                  </a:lnTo>
                  <a:lnTo>
                    <a:pt x="1541003" y="770501"/>
                  </a:lnTo>
                  <a:lnTo>
                    <a:pt x="0" y="770501"/>
                  </a:lnTo>
                  <a:lnTo>
                    <a:pt x="0" y="0"/>
                  </a:lnTo>
                  <a:close/>
                </a:path>
              </a:pathLst>
            </a:custGeom>
            <a:solidFill>
              <a:srgbClr val="000066"/>
            </a:solidFill>
            <a:ln w="50800" cmpd="thickThin">
              <a:solidFill>
                <a:srgbClr val="FFCC00"/>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255" tIns="8255" rIns="8255" bIns="8255" numCol="1" spcCol="1270" anchor="ctr" anchorCtr="0">
              <a:noAutofit/>
            </a:bodyPr>
            <a:lstStyle/>
            <a:p>
              <a:pPr algn="ctr" defTabSz="577850">
                <a:lnSpc>
                  <a:spcPct val="90000"/>
                </a:lnSpc>
                <a:spcBef>
                  <a:spcPct val="0"/>
                </a:spcBef>
                <a:spcAft>
                  <a:spcPct val="35000"/>
                </a:spcAft>
              </a:pPr>
              <a:r>
                <a:rPr lang="en-GB" sz="1600" b="1" dirty="0">
                  <a:solidFill>
                    <a:srgbClr val="FFCC00"/>
                  </a:solidFill>
                </a:rPr>
                <a:t>Implement success strategies </a:t>
              </a:r>
            </a:p>
          </p:txBody>
        </p:sp>
        <p:sp>
          <p:nvSpPr>
            <p:cNvPr id="16" name="Freeform: Shape 15">
              <a:extLst>
                <a:ext uri="{FF2B5EF4-FFF2-40B4-BE49-F238E27FC236}">
                  <a16:creationId xmlns:a16="http://schemas.microsoft.com/office/drawing/2014/main" id="{4E0E6A39-F170-4B9D-97FE-750E0120FEC1}"/>
                </a:ext>
              </a:extLst>
            </p:cNvPr>
            <p:cNvSpPr/>
            <p:nvPr/>
          </p:nvSpPr>
          <p:spPr>
            <a:xfrm>
              <a:off x="6355198" y="3988627"/>
              <a:ext cx="1564026" cy="857860"/>
            </a:xfrm>
            <a:custGeom>
              <a:avLst/>
              <a:gdLst>
                <a:gd name="connsiteX0" fmla="*/ 0 w 1541003"/>
                <a:gd name="connsiteY0" fmla="*/ 0 h 770501"/>
                <a:gd name="connsiteX1" fmla="*/ 1541003 w 1541003"/>
                <a:gd name="connsiteY1" fmla="*/ 0 h 770501"/>
                <a:gd name="connsiteX2" fmla="*/ 1541003 w 1541003"/>
                <a:gd name="connsiteY2" fmla="*/ 770501 h 770501"/>
                <a:gd name="connsiteX3" fmla="*/ 0 w 1541003"/>
                <a:gd name="connsiteY3" fmla="*/ 770501 h 770501"/>
                <a:gd name="connsiteX4" fmla="*/ 0 w 1541003"/>
                <a:gd name="connsiteY4" fmla="*/ 0 h 770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1003" h="770501">
                  <a:moveTo>
                    <a:pt x="0" y="0"/>
                  </a:moveTo>
                  <a:lnTo>
                    <a:pt x="1541003" y="0"/>
                  </a:lnTo>
                  <a:lnTo>
                    <a:pt x="1541003" y="770501"/>
                  </a:lnTo>
                  <a:lnTo>
                    <a:pt x="0" y="770501"/>
                  </a:lnTo>
                  <a:lnTo>
                    <a:pt x="0" y="0"/>
                  </a:lnTo>
                  <a:close/>
                </a:path>
              </a:pathLst>
            </a:custGeom>
            <a:solidFill>
              <a:srgbClr val="000066"/>
            </a:solidFill>
            <a:ln w="50800" cmpd="thickThin">
              <a:solidFill>
                <a:srgbClr val="FFCC00"/>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7620" tIns="7620" rIns="7620" bIns="7620" numCol="1" spcCol="1270" anchor="ctr" anchorCtr="0">
              <a:noAutofit/>
            </a:bodyPr>
            <a:lstStyle/>
            <a:p>
              <a:pPr algn="ctr" defTabSz="533400">
                <a:lnSpc>
                  <a:spcPct val="90000"/>
                </a:lnSpc>
                <a:spcBef>
                  <a:spcPct val="0"/>
                </a:spcBef>
                <a:spcAft>
                  <a:spcPct val="35000"/>
                </a:spcAft>
              </a:pPr>
              <a:r>
                <a:rPr lang="en-GB" sz="1400" b="1" dirty="0">
                  <a:solidFill>
                    <a:srgbClr val="FFCC00"/>
                  </a:solidFill>
                </a:rPr>
                <a:t>Implement knowledge transfer plans </a:t>
              </a:r>
            </a:p>
          </p:txBody>
        </p:sp>
        <p:sp>
          <p:nvSpPr>
            <p:cNvPr id="4" name="Down Arrow 3"/>
            <p:cNvSpPr/>
            <p:nvPr/>
          </p:nvSpPr>
          <p:spPr>
            <a:xfrm>
              <a:off x="5411449" y="1768792"/>
              <a:ext cx="480341" cy="8565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Down Arrow 23"/>
            <p:cNvSpPr/>
            <p:nvPr/>
          </p:nvSpPr>
          <p:spPr>
            <a:xfrm>
              <a:off x="5591987" y="3412587"/>
              <a:ext cx="299804" cy="8733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Down Arrow 26"/>
            <p:cNvSpPr/>
            <p:nvPr/>
          </p:nvSpPr>
          <p:spPr>
            <a:xfrm>
              <a:off x="5591986" y="4498362"/>
              <a:ext cx="299805" cy="13035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6426389" y="2993838"/>
              <a:ext cx="1801016" cy="4187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Left Arrow 18"/>
            <p:cNvSpPr/>
            <p:nvPr/>
          </p:nvSpPr>
          <p:spPr>
            <a:xfrm>
              <a:off x="3084371" y="2948259"/>
              <a:ext cx="1801015" cy="15987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Left-Right Arrow 21"/>
            <p:cNvSpPr/>
            <p:nvPr/>
          </p:nvSpPr>
          <p:spPr>
            <a:xfrm>
              <a:off x="5144225" y="4163601"/>
              <a:ext cx="1216152"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69808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Skills needed for the business to grow</a:t>
            </a:r>
          </a:p>
        </p:txBody>
      </p:sp>
      <p:sp>
        <p:nvSpPr>
          <p:cNvPr id="3" name="Content Placeholder 2"/>
          <p:cNvSpPr>
            <a:spLocks noGrp="1"/>
          </p:cNvSpPr>
          <p:nvPr>
            <p:ph idx="1"/>
          </p:nvPr>
        </p:nvSpPr>
        <p:spPr/>
        <p:txBody>
          <a:bodyPr/>
          <a:lstStyle/>
          <a:p>
            <a:r>
              <a:rPr lang="en-US" dirty="0"/>
              <a:t>Communication</a:t>
            </a:r>
          </a:p>
          <a:p>
            <a:r>
              <a:rPr lang="en-US" dirty="0"/>
              <a:t>Decision making</a:t>
            </a:r>
          </a:p>
          <a:p>
            <a:r>
              <a:rPr lang="en-US" dirty="0"/>
              <a:t>Strategizing</a:t>
            </a:r>
          </a:p>
          <a:p>
            <a:r>
              <a:rPr lang="en-US" dirty="0"/>
              <a:t>Team building </a:t>
            </a:r>
          </a:p>
          <a:p>
            <a:r>
              <a:rPr lang="en-US" dirty="0"/>
              <a:t>Technical skills and knowledge</a:t>
            </a:r>
          </a:p>
        </p:txBody>
      </p:sp>
    </p:spTree>
    <p:extLst>
      <p:ext uri="{BB962C8B-B14F-4D97-AF65-F5344CB8AC3E}">
        <p14:creationId xmlns:p14="http://schemas.microsoft.com/office/powerpoint/2010/main" val="2544744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p:txBody>
          <a:bodyPr/>
          <a:lstStyle/>
          <a:p>
            <a:r>
              <a:rPr lang="en-US" dirty="0"/>
              <a:t>To sum it up, a successful succession planning should clarify the vision of the organization.</a:t>
            </a:r>
          </a:p>
          <a:p>
            <a:r>
              <a:rPr lang="en-US" dirty="0"/>
              <a:t>The second step should involve identification of business objectives.</a:t>
            </a:r>
          </a:p>
          <a:p>
            <a:r>
              <a:rPr lang="en-US" dirty="0"/>
              <a:t>The third step should involve identification of leadership requirements.</a:t>
            </a:r>
          </a:p>
          <a:p>
            <a:r>
              <a:rPr lang="en-US" dirty="0"/>
              <a:t>Creating a development process is the other step that improves business performance.</a:t>
            </a:r>
          </a:p>
          <a:p>
            <a:r>
              <a:rPr lang="en-US" dirty="0"/>
              <a:t>The last step is implementation of the successful plan. </a:t>
            </a:r>
          </a:p>
        </p:txBody>
      </p:sp>
    </p:spTree>
    <p:extLst>
      <p:ext uri="{BB962C8B-B14F-4D97-AF65-F5344CB8AC3E}">
        <p14:creationId xmlns:p14="http://schemas.microsoft.com/office/powerpoint/2010/main" val="2786769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p>
        </p:txBody>
      </p:sp>
      <p:sp>
        <p:nvSpPr>
          <p:cNvPr id="3" name="Content Placeholder 2"/>
          <p:cNvSpPr>
            <a:spLocks noGrp="1"/>
          </p:cNvSpPr>
          <p:nvPr>
            <p:ph idx="1"/>
          </p:nvPr>
        </p:nvSpPr>
        <p:spPr/>
        <p:txBody>
          <a:bodyPr/>
          <a:lstStyle/>
          <a:p>
            <a:r>
              <a:rPr lang="en-US" dirty="0"/>
              <a:t>Barker, D., </a:t>
            </a:r>
            <a:r>
              <a:rPr lang="en-US" dirty="0" err="1"/>
              <a:t>Kossler</a:t>
            </a:r>
            <a:r>
              <a:rPr lang="en-US" dirty="0"/>
              <a:t>, M. E., &amp; Wakefield, M. (2008). </a:t>
            </a:r>
            <a:r>
              <a:rPr lang="en-US" i="1" dirty="0"/>
              <a:t>Developing leadership talent</a:t>
            </a:r>
            <a:r>
              <a:rPr lang="en-US" dirty="0"/>
              <a:t>. San Francisco: Pfeiffer</a:t>
            </a:r>
          </a:p>
          <a:p>
            <a:r>
              <a:rPr lang="en-US" dirty="0"/>
              <a:t>Dahlke, A. (2012). </a:t>
            </a:r>
            <a:r>
              <a:rPr lang="en-US" i="1" dirty="0"/>
              <a:t>Business succession planning for dummies</a:t>
            </a:r>
            <a:r>
              <a:rPr lang="en-US" dirty="0"/>
              <a:t>. Hoboken, NJ: John Wiley &amp; Sons.</a:t>
            </a:r>
          </a:p>
          <a:p>
            <a:r>
              <a:rPr lang="en-US" dirty="0"/>
              <a:t> Dávila, N., &amp; </a:t>
            </a:r>
            <a:r>
              <a:rPr lang="en-US" dirty="0" err="1"/>
              <a:t>Piäna-Ramâirez</a:t>
            </a:r>
            <a:r>
              <a:rPr lang="en-US" dirty="0"/>
              <a:t>, W. (2015). </a:t>
            </a:r>
            <a:r>
              <a:rPr lang="en-US" i="1" dirty="0"/>
              <a:t>Passing the Torch: A Guide to the Succession Planning Process</a:t>
            </a:r>
            <a:r>
              <a:rPr lang="en-US" dirty="0"/>
              <a:t>. San Francisco: Pfeiffer</a:t>
            </a:r>
          </a:p>
          <a:p>
            <a:endParaRPr lang="en-US" dirty="0"/>
          </a:p>
        </p:txBody>
      </p:sp>
    </p:spTree>
    <p:extLst>
      <p:ext uri="{BB962C8B-B14F-4D97-AF65-F5344CB8AC3E}">
        <p14:creationId xmlns:p14="http://schemas.microsoft.com/office/powerpoint/2010/main" val="130604957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45</TotalTime>
  <Words>643</Words>
  <Application>Microsoft Office PowerPoint</Application>
  <PresentationFormat>Widescreen</PresentationFormat>
  <Paragraphs>40</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Facet</vt:lpstr>
      <vt:lpstr>Success Planning </vt:lpstr>
      <vt:lpstr>Introduction </vt:lpstr>
      <vt:lpstr>PowerPoint Presentation</vt:lpstr>
      <vt:lpstr>Skills needed for the business to grow</vt:lpstr>
      <vt:lpstr>Conclusion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Alecia</dc:creator>
  <cp:lastModifiedBy>Unknown User</cp:lastModifiedBy>
  <cp:revision>15</cp:revision>
  <dcterms:created xsi:type="dcterms:W3CDTF">2021-05-07T20:37:06Z</dcterms:created>
  <dcterms:modified xsi:type="dcterms:W3CDTF">2021-05-10T23:56:36Z</dcterms:modified>
</cp:coreProperties>
</file>